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78" r:id="rId3"/>
    <p:sldId id="511" r:id="rId4"/>
    <p:sldId id="469" r:id="rId5"/>
    <p:sldId id="470" r:id="rId6"/>
    <p:sldId id="448" r:id="rId7"/>
    <p:sldId id="451" r:id="rId8"/>
    <p:sldId id="452" r:id="rId9"/>
    <p:sldId id="457" r:id="rId10"/>
    <p:sldId id="512" r:id="rId11"/>
    <p:sldId id="458" r:id="rId12"/>
    <p:sldId id="459" r:id="rId13"/>
    <p:sldId id="453" r:id="rId14"/>
    <p:sldId id="462" r:id="rId15"/>
    <p:sldId id="463" r:id="rId16"/>
    <p:sldId id="460" r:id="rId17"/>
    <p:sldId id="449" r:id="rId18"/>
    <p:sldId id="464" r:id="rId19"/>
    <p:sldId id="461" r:id="rId20"/>
    <p:sldId id="471" r:id="rId21"/>
    <p:sldId id="446" r:id="rId22"/>
    <p:sldId id="447" r:id="rId23"/>
    <p:sldId id="440" r:id="rId24"/>
    <p:sldId id="442" r:id="rId25"/>
    <p:sldId id="441" r:id="rId26"/>
    <p:sldId id="466" r:id="rId27"/>
    <p:sldId id="445" r:id="rId28"/>
    <p:sldId id="467" r:id="rId29"/>
    <p:sldId id="468" r:id="rId30"/>
    <p:sldId id="473" r:id="rId31"/>
    <p:sldId id="414" r:id="rId32"/>
    <p:sldId id="405" r:id="rId33"/>
    <p:sldId id="406" r:id="rId34"/>
    <p:sldId id="410" r:id="rId35"/>
    <p:sldId id="436" r:id="rId36"/>
    <p:sldId id="399" r:id="rId37"/>
    <p:sldId id="402" r:id="rId38"/>
    <p:sldId id="404" r:id="rId39"/>
    <p:sldId id="379" r:id="rId40"/>
    <p:sldId id="359" r:id="rId41"/>
    <p:sldId id="355" r:id="rId42"/>
    <p:sldId id="345" r:id="rId43"/>
    <p:sldId id="353" r:id="rId44"/>
    <p:sldId id="352" r:id="rId45"/>
    <p:sldId id="348" r:id="rId46"/>
    <p:sldId id="34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77"/>
        <p:guide pos="2880"/>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03"/>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681E98-B6B4-4399-ABAC-B099AD8ED4A1}" type="datetimeFigureOut">
              <a:rPr lang="en-CA" smtClean="0"/>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53514-DF57-407A-A221-CB42AA49E704}" type="datetimeFigureOut">
              <a:rPr lang="en-CA" smtClean="0"/>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63243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435100"/>
            <a:ext cx="3008313" cy="51622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jpe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hyperlink" Target="http://www.kimlab.org/" TargetMode="External"/><Relationship Id="rId2" Type="http://schemas.openxmlformats.org/officeDocument/2006/relationships/image" Target="../media/image13.jpeg"/><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hyperlink" Target="http://elaspic.readthedocs.org/en/latest/" TargetMode="Externa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p>
            <a:r>
              <a:rPr lang="x-none" altLang="en-CA"/>
              <a:t>Introduction</a:t>
            </a:r>
            <a:endParaRPr lang="x-none" altLang="en-CA"/>
          </a:p>
          <a:p>
            <a:r>
              <a:rPr lang="x-none" altLang="en-CA"/>
              <a:t>Implementation</a:t>
            </a:r>
            <a:endParaRPr lang="x-none" altLang="en-CA"/>
          </a:p>
          <a:p>
            <a:pPr lvl="1"/>
            <a:r>
              <a:rPr lang="x-none" altLang="en-CA" sz="2800"/>
              <a:t>ELASPIC database</a:t>
            </a:r>
            <a:endParaRPr lang="x-none" altLang="en-CA" sz="2800"/>
          </a:p>
          <a:p>
            <a:pPr lvl="1"/>
            <a:r>
              <a:rPr lang="x-none" altLang="en-CA" sz="2800"/>
              <a:t>Homology modelling of the human proteome</a:t>
            </a:r>
            <a:endParaRPr lang="x-none" altLang="en-CA" sz="2800"/>
          </a:p>
          <a:p>
            <a:pPr lvl="1"/>
            <a:r>
              <a:rPr lang="x-none" altLang="en-CA" sz="2800"/>
              <a:t>ELASPIC pipeline</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a:t>Discussion</a:t>
            </a:r>
            <a:endParaRPr lang="x-none" altLang="en-CA"/>
          </a:p>
          <a:p>
            <a:pPr lvl="1"/>
            <a:r>
              <a:rPr lang="x-none" altLang="en-CA"/>
              <a:t>What have we learned?</a:t>
            </a:r>
            <a:endParaRPr lang="x-none" altLang="en-CA"/>
          </a:p>
          <a:p>
            <a:pPr lvl="1"/>
            <a:r>
              <a:rPr lang="x-none" altLang="en-CA"/>
              <a:t>Future directions</a:t>
            </a:r>
            <a:endParaRPr lang="x-none" alt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940" y="3356992"/>
            <a:ext cx="661271" cy="461665"/>
          </a:xfrm>
          <a:prstGeom prst="rect">
            <a:avLst/>
          </a:prstGeom>
          <a:noFill/>
        </p:spPr>
        <p:txBody>
          <a:bodyPr wrap="none" rtlCol="0">
            <a:spAutoFit/>
          </a:bodyPr>
          <a:lstStyle/>
          <a:p>
            <a:r>
              <a:rPr lang="en-CA" sz="2400" dirty="0" smtClean="0"/>
              <a:t>VCF</a:t>
            </a:r>
            <a:endParaRPr lang="en-CA" dirty="0"/>
          </a:p>
        </p:txBody>
      </p:sp>
      <p:cxnSp>
        <p:nvCxnSpPr>
          <p:cNvPr id="6" name="Straight Arrow Connector 5"/>
          <p:cNvCxnSpPr/>
          <p:nvPr/>
        </p:nvCxnSpPr>
        <p:spPr>
          <a:xfrm>
            <a:off x="1437909" y="4852735"/>
            <a:ext cx="1512168"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7" name="Flowchart: Document 6"/>
          <p:cNvSpPr/>
          <p:nvPr/>
        </p:nvSpPr>
        <p:spPr>
          <a:xfrm>
            <a:off x="323528" y="3818657"/>
            <a:ext cx="864096" cy="2200708"/>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10" name="TextBox 9"/>
          <p:cNvSpPr txBox="1"/>
          <p:nvPr/>
        </p:nvSpPr>
        <p:spPr>
          <a:xfrm>
            <a:off x="1437909" y="3830426"/>
            <a:ext cx="1455848" cy="923330"/>
          </a:xfrm>
          <a:prstGeom prst="rect">
            <a:avLst/>
          </a:prstGeom>
          <a:noFill/>
        </p:spPr>
        <p:txBody>
          <a:bodyPr wrap="none" rtlCol="0">
            <a:spAutoFit/>
          </a:bodyPr>
          <a:lstStyle/>
          <a:p>
            <a:pPr algn="ctr"/>
            <a:r>
              <a:rPr lang="en-CA" dirty="0" err="1" smtClean="0"/>
              <a:t>SNPEff</a:t>
            </a:r>
            <a:endParaRPr lang="en-CA" dirty="0" smtClean="0"/>
          </a:p>
          <a:p>
            <a:pPr algn="ctr"/>
            <a:r>
              <a:rPr lang="en-CA" dirty="0" smtClean="0"/>
              <a:t>ANNOVAR</a:t>
            </a:r>
            <a:endParaRPr lang="en-CA" dirty="0" smtClean="0"/>
          </a:p>
          <a:p>
            <a:pPr algn="ctr"/>
            <a:r>
              <a:rPr lang="en-CA" dirty="0" err="1" smtClean="0"/>
              <a:t>EnsEMBL</a:t>
            </a:r>
            <a:r>
              <a:rPr lang="en-CA" dirty="0" smtClean="0"/>
              <a:t> VEP</a:t>
            </a:r>
            <a:endParaRPr lang="en-CA" dirty="0"/>
          </a:p>
        </p:txBody>
      </p:sp>
      <p:sp>
        <p:nvSpPr>
          <p:cNvPr id="16" name="Flowchart: Internal Storage 15"/>
          <p:cNvSpPr/>
          <p:nvPr/>
        </p:nvSpPr>
        <p:spPr>
          <a:xfrm>
            <a:off x="3246752" y="4034296"/>
            <a:ext cx="1446312" cy="1438920"/>
          </a:xfrm>
          <a:prstGeom prst="flowChartInternalStorag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9" name="Picture 2" descr="Structural analysis of the E. coli binary interactome."/>
          <p:cNvPicPr>
            <a:picLocks noChangeAspect="1" noChangeArrowheads="1"/>
          </p:cNvPicPr>
          <p:nvPr/>
        </p:nvPicPr>
        <p:blipFill rotWithShape="1">
          <a:blip r:embed="rId2">
            <a:extLst>
              <a:ext uri="{28A0092B-C50C-407E-A947-70E740481C1C}">
                <a14:useLocalDpi xmlns:a14="http://schemas.microsoft.com/office/drawing/2010/main" val="0"/>
              </a:ext>
            </a:extLst>
          </a:blip>
          <a:srcRect l="-119" t="944" r="58453" b="38450"/>
          <a:stretch>
            <a:fillRect/>
          </a:stretch>
        </p:blipFill>
        <p:spPr bwMode="auto">
          <a:xfrm>
            <a:off x="6084168" y="3046639"/>
            <a:ext cx="2184084" cy="2184084"/>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834480" y="1374442"/>
            <a:ext cx="3089448" cy="486287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Arial" panose="02080604020202020204" charset="0"/>
              <a:buChar char="•"/>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t>Validation of ELASPIC results using histone interaction data</a:t>
            </a:r>
            <a:endParaRPr lang="en-CA" sz="3600" dirty="0" smtClean="0"/>
          </a:p>
          <a:p>
            <a:pPr marL="742950" indent="-742950">
              <a:buFont typeface="Arial" panose="02080604020202020204" charset="0"/>
              <a:buChar char="•"/>
            </a:pPr>
            <a:r>
              <a:rPr lang="en-CA" sz="3600" dirty="0" smtClean="0"/>
              <a:t>Future directions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ELASPIC</a:t>
            </a:r>
            <a:endParaRPr lang="en-CA" dirty="0"/>
          </a:p>
        </p:txBody>
      </p:sp>
      <p:sp>
        <p:nvSpPr>
          <p:cNvPr id="4" name="Text Placeholder 3"/>
          <p:cNvSpPr>
            <a:spLocks noGrp="1"/>
          </p:cNvSpPr>
          <p:nvPr>
            <p:ph type="body" idx="1"/>
          </p:nvPr>
        </p:nvSpPr>
        <p:spPr/>
        <p:txBody>
          <a:bodyPr/>
          <a:lstStyle/>
          <a:p>
            <a:r>
              <a:rPr lang="en-CA" dirty="0" smtClean="0"/>
              <a:t>Evaluating the impact of mutations on protein stability and protein-protein affinity.</a:t>
            </a:r>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7840</Words>
  <Application>Kingsoft Office WPP</Application>
  <PresentationFormat>On-screen Show (4:3)</PresentationFormat>
  <Paragraphs>504</Paragraphs>
  <Slides>45</Slides>
  <Notes>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Theme</vt:lpstr>
      <vt:lpstr>Predicting the thermodynamic effect of mutations on a genome-wide scale</vt:lpstr>
      <vt:lpstr>PowerPoint 演示文稿</vt:lpstr>
      <vt:lpstr>Overview</vt:lpstr>
      <vt:lpstr>Overview</vt:lpstr>
      <vt:lpstr>ELASPIC</vt:lpstr>
      <vt:lpstr>ELASPIC background</vt:lpstr>
      <vt:lpstr>ELASPIC background</vt:lpstr>
      <vt:lpstr>ELASPIC background</vt:lpstr>
      <vt:lpstr>PowerPoint 演示文稿</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PowerPoint 演示文稿</vt:lpstr>
      <vt:lpstr>PowerPoint 演示文稿</vt:lpstr>
      <vt:lpstr>Future directions</vt:lpstr>
      <vt:lpstr>Future directions</vt:lpstr>
      <vt:lpstr>Acknowledgements</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881</cp:revision>
  <dcterms:created xsi:type="dcterms:W3CDTF">2016-09-12T14:57:14Z</dcterms:created>
  <dcterms:modified xsi:type="dcterms:W3CDTF">2016-09-12T14:57:14Z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